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83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22" r:id="rId15"/>
    <p:sldId id="358" r:id="rId16"/>
    <p:sldId id="316" r:id="rId17"/>
    <p:sldId id="347" r:id="rId18"/>
    <p:sldId id="324" r:id="rId19"/>
    <p:sldId id="362" r:id="rId20"/>
    <p:sldId id="361" r:id="rId21"/>
    <p:sldId id="319" r:id="rId22"/>
    <p:sldId id="325" r:id="rId23"/>
    <p:sldId id="327" r:id="rId24"/>
    <p:sldId id="355" r:id="rId25"/>
    <p:sldId id="364" r:id="rId26"/>
    <p:sldId id="365" r:id="rId27"/>
    <p:sldId id="366" r:id="rId28"/>
    <p:sldId id="349" r:id="rId29"/>
    <p:sldId id="360" r:id="rId30"/>
    <p:sldId id="353" r:id="rId31"/>
    <p:sldId id="352" r:id="rId32"/>
    <p:sldId id="356" r:id="rId33"/>
    <p:sldId id="357" r:id="rId34"/>
    <p:sldId id="354" r:id="rId35"/>
    <p:sldId id="284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368" r:id="rId56"/>
    <p:sldId id="287" r:id="rId57"/>
    <p:sldId id="286" r:id="rId58"/>
    <p:sldId id="332" r:id="rId59"/>
    <p:sldId id="369" r:id="rId60"/>
    <p:sldId id="280" r:id="rId61"/>
    <p:sldId id="288" r:id="rId62"/>
    <p:sldId id="297" r:id="rId63"/>
    <p:sldId id="291" r:id="rId64"/>
    <p:sldId id="292" r:id="rId65"/>
    <p:sldId id="293" r:id="rId66"/>
    <p:sldId id="294" r:id="rId67"/>
    <p:sldId id="295" r:id="rId68"/>
    <p:sldId id="296" r:id="rId69"/>
    <p:sldId id="304" r:id="rId70"/>
    <p:sldId id="298" r:id="rId71"/>
    <p:sldId id="299" r:id="rId72"/>
    <p:sldId id="300" r:id="rId73"/>
    <p:sldId id="370" r:id="rId74"/>
    <p:sldId id="302" r:id="rId75"/>
    <p:sldId id="308" r:id="rId76"/>
    <p:sldId id="305" r:id="rId77"/>
    <p:sldId id="306" r:id="rId78"/>
    <p:sldId id="307" r:id="rId79"/>
    <p:sldId id="363" r:id="rId80"/>
    <p:sldId id="329" r:id="rId81"/>
    <p:sldId id="282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009E"/>
    <a:srgbClr val="0078D7"/>
    <a:srgbClr val="E3008C"/>
    <a:srgbClr val="00188F"/>
    <a:srgbClr val="525252"/>
    <a:srgbClr val="D7D7D7"/>
    <a:srgbClr val="969696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1" autoAdjust="0"/>
    <p:restoredTop sz="96140" autoAdjust="0"/>
  </p:normalViewPr>
  <p:slideViewPr>
    <p:cSldViewPr snapToGrid="0">
      <p:cViewPr varScale="1">
        <p:scale>
          <a:sx n="64" d="100"/>
          <a:sy n="64" d="100"/>
        </p:scale>
        <p:origin x="118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465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1820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27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etc while giving you a good level of flexibility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938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6086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776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4529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547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517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785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580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1277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4350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2489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2276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316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0417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658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8504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24/07/2018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68.png"/><Relationship Id="rId9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gi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36485"/>
            <a:ext cx="1219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 to Microsoft Bot Framework V4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Targeting multiple channels is complex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B693A-5B5F-4F9C-BEE7-98DFEB9184C7}"/>
              </a:ext>
            </a:extLst>
          </p:cNvPr>
          <p:cNvSpPr txBox="1"/>
          <p:nvPr/>
        </p:nvSpPr>
        <p:spPr>
          <a:xfrm>
            <a:off x="619888" y="2139810"/>
            <a:ext cx="11101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you make a chatbot work with both Slack and Teams? 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about bringing an existing chatbot to new channels? </a:t>
            </a:r>
          </a:p>
          <a:p>
            <a:pPr marL="457200" indent="-457200" defTabSz="896455"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It would mean rewriting large amounts of code</a:t>
            </a:r>
          </a:p>
        </p:txBody>
      </p:sp>
    </p:spTree>
    <p:extLst>
      <p:ext uri="{BB962C8B-B14F-4D97-AF65-F5344CB8AC3E}">
        <p14:creationId xmlns:p14="http://schemas.microsoft.com/office/powerpoint/2010/main" val="17171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266517" y="870389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768914"/>
            <a:ext cx="90389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 err="1">
                <a:ea typeface="Roboto" panose="02000000000000000000" pitchFamily="2" charset="0"/>
              </a:rPr>
              <a:t>BotBuilder</a:t>
            </a:r>
            <a:r>
              <a:rPr lang="en-US" dirty="0">
                <a:ea typeface="Roboto" panose="02000000000000000000" pitchFamily="2" charset="0"/>
              </a:rPr>
              <a:t> v4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88" y="1626471"/>
            <a:ext cx="10957823" cy="644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response to the developer community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opinionated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flavours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(.NET core, Node, Python &amp; Java)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implementation (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ioc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logging, persistence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tooling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Languages are more aligned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 same principles, language semantics are different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400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26" name="Picture 2" descr="connector">
            <a:extLst>
              <a:ext uri="{FF2B5EF4-FFF2-40B4-BE49-F238E27FC236}">
                <a16:creationId xmlns:a16="http://schemas.microsoft.com/office/drawing/2014/main" id="{B58C6A67-FB1B-4236-9EE9-B1BF3D57F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6333" r="4112" b="14469"/>
          <a:stretch/>
        </p:blipFill>
        <p:spPr bwMode="auto">
          <a:xfrm>
            <a:off x="1581390" y="1283677"/>
            <a:ext cx="9029219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1C86A42-99BB-4D39-A5BB-A83CFDC4B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1: Build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1566700"/>
            <a:ext cx="10994134" cy="449353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Build your chatbot using</a:t>
            </a:r>
          </a:p>
          <a:p>
            <a:pPr defTabSz="457049">
              <a:lnSpc>
                <a:spcPct val="100000"/>
              </a:lnSpc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.NET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JavaScript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Python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6991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reg-portal">
            <a:hlinkClick r:id="" action="ppaction://media"/>
            <a:extLst>
              <a:ext uri="{FF2B5EF4-FFF2-40B4-BE49-F238E27FC236}">
                <a16:creationId xmlns:a16="http://schemas.microsoft.com/office/drawing/2014/main" id="{9801867B-A204-400C-8618-D16C2473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2: 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179633" y="2233475"/>
            <a:ext cx="11643258" cy="301621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Register your chatbot using</a:t>
            </a:r>
          </a:p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Azure CLI </a:t>
            </a:r>
            <a:r>
              <a:rPr lang="en-US" sz="4000" kern="0" dirty="0" err="1">
                <a:solidFill>
                  <a:srgbClr val="000000"/>
                </a:solidFill>
              </a:rPr>
              <a:t>msbot</a:t>
            </a:r>
            <a:r>
              <a:rPr lang="en-US" sz="4000" kern="0" dirty="0">
                <a:solidFill>
                  <a:srgbClr val="000000"/>
                </a:solidFill>
              </a:rPr>
              <a:t> extension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10415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 Messenger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-33252" y="3988252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003" y="1585781"/>
            <a:ext cx="3982239" cy="5128527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Bots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Dialogs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Middleware</a:t>
            </a:r>
          </a:p>
          <a:p>
            <a:pPr algn="ctr">
              <a:lnSpc>
                <a:spcPct val="150000"/>
              </a:lnSpc>
            </a:pPr>
            <a:r>
              <a:rPr lang="en-GB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Maker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309278"/>
            <a:ext cx="3982239" cy="292608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888398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68A4071-D316-4707-9117-B50C83A31BA1}"/>
              </a:ext>
            </a:extLst>
          </p:cNvPr>
          <p:cNvGrpSpPr/>
          <p:nvPr/>
        </p:nvGrpSpPr>
        <p:grpSpPr>
          <a:xfrm>
            <a:off x="3950903" y="2684932"/>
            <a:ext cx="2005066" cy="276999"/>
            <a:chOff x="3950903" y="2684932"/>
            <a:chExt cx="2005066" cy="276999"/>
          </a:xfrm>
        </p:grpSpPr>
        <p:sp>
          <p:nvSpPr>
            <p:cNvPr id="17" name="Oval 16"/>
            <p:cNvSpPr/>
            <p:nvPr/>
          </p:nvSpPr>
          <p:spPr>
            <a:xfrm>
              <a:off x="3950903" y="272021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1894" y="2684932"/>
              <a:ext cx="1794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turn (Dialogs)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7476" y="5948478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turn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10419" y="5547902"/>
            <a:ext cx="36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answers/FAQ</a:t>
            </a: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59055" y="2284464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7" y="2124222"/>
            <a:ext cx="5505767" cy="4143459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5" grpId="0"/>
      <p:bldP spid="6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Bots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implement a bot, create an instance of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must implement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>
              <a:lnSpc>
                <a:spcPct val="150000"/>
              </a:lnSpc>
            </a:pP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called every time a message is received</a:t>
            </a: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9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3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4300" dirty="0">
              <a:solidFill>
                <a:srgbClr val="3A96DD"/>
              </a:solidFill>
              <a:latin typeface="Consolas" panose="020B0609020204030204" pitchFamily="49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IBot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Task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turnContext.Activity.Type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ActivityTypes.Message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$"You said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 {} 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270068" y="385109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2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Middleware is cross-cutting functionality which is useful and reusable by different bots. For example:</a:t>
            </a:r>
          </a:p>
          <a:p>
            <a:pPr lvl="1" algn="l">
              <a:lnSpc>
                <a:spcPct val="12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Conversation state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handling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Natural language recognition or sentiment analysis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…</a:t>
            </a: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Middleware pipeline contains:</a:t>
            </a:r>
          </a:p>
          <a:p>
            <a:pPr marL="1028700" lvl="1" indent="-571500" algn="l">
              <a:lnSpc>
                <a:spcPct val="100000"/>
              </a:lnSpc>
              <a:buFontTx/>
              <a:buChar char="-"/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0 or more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classes</a:t>
            </a: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invokes the next component in the pipeline.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a piece of Middleware does not call </a:t>
            </a: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processing ends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 pipeline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Middleware pipeline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793328-BC1E-494C-8E99-72CF423A9BE9}"/>
              </a:ext>
            </a:extLst>
          </p:cNvPr>
          <p:cNvSpPr txBox="1"/>
          <p:nvPr/>
        </p:nvSpPr>
        <p:spPr>
          <a:xfrm>
            <a:off x="-390629" y="2730942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turn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84C7965-41C4-4542-92C0-90A4904265F6}"/>
              </a:ext>
            </a:extLst>
          </p:cNvPr>
          <p:cNvSpPr/>
          <p:nvPr/>
        </p:nvSpPr>
        <p:spPr>
          <a:xfrm>
            <a:off x="2164527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2EE3B-72AE-4A7E-B381-1EF5568CBE6C}"/>
              </a:ext>
            </a:extLst>
          </p:cNvPr>
          <p:cNvSpPr txBox="1"/>
          <p:nvPr/>
        </p:nvSpPr>
        <p:spPr>
          <a:xfrm>
            <a:off x="2374337" y="2699600"/>
            <a:ext cx="26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0B89B-ECDB-44A8-8252-F317AF11653A}"/>
              </a:ext>
            </a:extLst>
          </p:cNvPr>
          <p:cNvSpPr txBox="1"/>
          <p:nvPr/>
        </p:nvSpPr>
        <p:spPr>
          <a:xfrm>
            <a:off x="2374337" y="3247487"/>
            <a:ext cx="94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AE5E4-263A-4315-BBDA-0378DAE5AEC9}"/>
              </a:ext>
            </a:extLst>
          </p:cNvPr>
          <p:cNvSpPr txBox="1"/>
          <p:nvPr/>
        </p:nvSpPr>
        <p:spPr>
          <a:xfrm>
            <a:off x="2374336" y="5164126"/>
            <a:ext cx="262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29AC33-A69D-4258-ABDA-90E60C25F26E}"/>
              </a:ext>
            </a:extLst>
          </p:cNvPr>
          <p:cNvSpPr/>
          <p:nvPr/>
        </p:nvSpPr>
        <p:spPr>
          <a:xfrm>
            <a:off x="5534118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E2AD1-0A8A-4801-BB53-9975A790EBD9}"/>
              </a:ext>
            </a:extLst>
          </p:cNvPr>
          <p:cNvSpPr txBox="1"/>
          <p:nvPr/>
        </p:nvSpPr>
        <p:spPr>
          <a:xfrm>
            <a:off x="5754364" y="3247487"/>
            <a:ext cx="28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1A2C7-5661-4DE2-9FFF-86DB5262CAF0}"/>
              </a:ext>
            </a:extLst>
          </p:cNvPr>
          <p:cNvSpPr txBox="1"/>
          <p:nvPr/>
        </p:nvSpPr>
        <p:spPr>
          <a:xfrm>
            <a:off x="5754364" y="3911596"/>
            <a:ext cx="9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71EA9-BEC2-409E-B3D1-86A68CF1FD06}"/>
              </a:ext>
            </a:extLst>
          </p:cNvPr>
          <p:cNvSpPr txBox="1"/>
          <p:nvPr/>
        </p:nvSpPr>
        <p:spPr>
          <a:xfrm>
            <a:off x="5754364" y="4531528"/>
            <a:ext cx="26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9">
            <a:extLst>
              <a:ext uri="{FF2B5EF4-FFF2-40B4-BE49-F238E27FC236}">
                <a16:creationId xmlns:a16="http://schemas.microsoft.com/office/drawing/2014/main" id="{2F9B2EB5-A794-4DD3-932E-40F7AB9D9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7394" y="4937030"/>
            <a:ext cx="2385750" cy="402374"/>
          </a:xfrm>
          <a:prstGeom prst="curvedConnector3">
            <a:avLst>
              <a:gd name="adj1" fmla="val 113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E53716BF-8925-4CD0-98EE-39E3FE4FF6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200" y="5601928"/>
            <a:ext cx="1928002" cy="318929"/>
          </a:xfrm>
          <a:prstGeom prst="curvedConnector3">
            <a:avLst>
              <a:gd name="adj1" fmla="val 314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CBD4-F7BC-4F89-8015-1F5195978FE0}"/>
              </a:ext>
            </a:extLst>
          </p:cNvPr>
          <p:cNvCxnSpPr>
            <a:cxnSpLocks/>
          </p:cNvCxnSpPr>
          <p:nvPr/>
        </p:nvCxnSpPr>
        <p:spPr>
          <a:xfrm>
            <a:off x="1496266" y="2915608"/>
            <a:ext cx="878071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0F894D-6F55-4186-AF55-9865F92D5373}"/>
              </a:ext>
            </a:extLst>
          </p:cNvPr>
          <p:cNvSpPr txBox="1"/>
          <p:nvPr/>
        </p:nvSpPr>
        <p:spPr>
          <a:xfrm>
            <a:off x="-390629" y="5707163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turn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DAFD400-2574-4EB6-9312-D75F18982972}"/>
              </a:ext>
            </a:extLst>
          </p:cNvPr>
          <p:cNvSpPr/>
          <p:nvPr/>
        </p:nvSpPr>
        <p:spPr>
          <a:xfrm>
            <a:off x="8905715" y="1347479"/>
            <a:ext cx="3048414" cy="5488238"/>
          </a:xfrm>
          <a:prstGeom prst="roundRect">
            <a:avLst/>
          </a:prstGeom>
          <a:solidFill>
            <a:srgbClr val="B40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Bot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29D6E8-834C-4FC7-B52A-C74714EBD64F}"/>
              </a:ext>
            </a:extLst>
          </p:cNvPr>
          <p:cNvCxnSpPr>
            <a:cxnSpLocks/>
          </p:cNvCxnSpPr>
          <p:nvPr/>
        </p:nvCxnSpPr>
        <p:spPr>
          <a:xfrm>
            <a:off x="6507487" y="4109901"/>
            <a:ext cx="2777637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9292FEC-FD2F-4A4D-86B3-CD450A0217B0}"/>
              </a:ext>
            </a:extLst>
          </p:cNvPr>
          <p:cNvSpPr txBox="1"/>
          <p:nvPr/>
        </p:nvSpPr>
        <p:spPr>
          <a:xfrm>
            <a:off x="9319302" y="3911596"/>
            <a:ext cx="22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doSomething</a:t>
            </a:r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1233D-4346-43D0-B47C-914069564A5B}"/>
              </a:ext>
            </a:extLst>
          </p:cNvPr>
          <p:cNvCxnSpPr>
            <a:cxnSpLocks/>
          </p:cNvCxnSpPr>
          <p:nvPr/>
        </p:nvCxnSpPr>
        <p:spPr>
          <a:xfrm>
            <a:off x="3122168" y="3416764"/>
            <a:ext cx="26321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DC7F5F3-DA26-45D5-9A66-2DAC31113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78153" y="4419764"/>
            <a:ext cx="1886615" cy="282790"/>
          </a:xfrm>
          <a:prstGeom prst="curvedConnector3">
            <a:avLst>
              <a:gd name="adj1" fmla="val -6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/>
      <p:bldP spid="35" grpId="0" animBg="1"/>
      <p:bldP spid="38" grpId="0"/>
      <p:bldP spid="39" grpId="0"/>
      <p:bldP spid="43" grpId="0"/>
      <p:bldP spid="44" grpId="0" animBg="1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Code + recorded </a:t>
            </a:r>
            <a:r>
              <a:rPr lang="en-US" dirty="0">
                <a:ea typeface="Roboto" panose="02000000000000000000" pitchFamily="2" charset="0"/>
              </a:rPr>
              <a:t>demos + slides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IMiddleware</a:t>
            </a:r>
            <a:endParaRPr lang="en-GB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context,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MiddlewareSet.NextDelegate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next)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before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next();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after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options.Middleware.Add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passthrough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497443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4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9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7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1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2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needs to define top-level dialogs in a </a:t>
            </a:r>
            <a:r>
              <a:rPr lang="en-GB" dirty="0" err="1">
                <a:solidFill>
                  <a:srgbClr val="3A96DD"/>
                </a:solidFill>
                <a:highlight>
                  <a:srgbClr val="FFFFFF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DialogSet</a:t>
            </a: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using either: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Prompts</a:t>
            </a:r>
            <a:b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*Prompt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functions that prompt the user for input and process the response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 Steps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WaterfallStep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[] steps)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add </a:t>
            </a:r>
            <a:r>
              <a:rPr lang="en-GB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WaterfallSteps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which allow the Dialog to flow from one interaction to the next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Composite Dialogs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DialogContainer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composite Dialogs that contain other Dialogs</a:t>
            </a:r>
            <a:endParaRPr lang="en-GB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To create an effective conversation it is typical to use a mix of Prompts,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DialogContainers</a:t>
            </a: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and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WaterfallSteps</a:t>
            </a:r>
            <a:endParaRPr lang="en-GB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Defining Dialogs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3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54372"/>
      </p:ext>
    </p:extLst>
  </p:cSld>
  <p:clrMapOvr>
    <a:masterClrMapping/>
  </p:clrMapOvr>
  <p:transition spd="slow">
    <p:comb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algn="ctr" defTabSz="932597"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Middleware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 middleware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be more engaging using cards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BotBuilder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4772968" y="1820743"/>
            <a:ext cx="7988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Activity.CreateReply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4772968" y="2826985"/>
            <a:ext cx="7772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sz="1600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4772968" y="4856896"/>
            <a:ext cx="7615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FA1D-37ED-4FB9-B5A0-A210BCB4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2A6B-2901-4B5D-9970-8964E5C32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Adaptivecards.io</a:t>
            </a:r>
          </a:p>
        </p:txBody>
      </p:sp>
    </p:spTree>
    <p:extLst>
      <p:ext uri="{BB962C8B-B14F-4D97-AF65-F5344CB8AC3E}">
        <p14:creationId xmlns:p14="http://schemas.microsoft.com/office/powerpoint/2010/main" val="928222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bots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D4B0C38-0841-4156-99F8-64E143F5CAC6}"/>
              </a:ext>
            </a:extLst>
          </p:cNvPr>
          <p:cNvSpPr txBox="1"/>
          <p:nvPr/>
        </p:nvSpPr>
        <p:spPr>
          <a:xfrm>
            <a:off x="16628" y="1404550"/>
            <a:ext cx="6095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“Human handoff”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D64EF-4D85-4373-8AF3-949D33008429}"/>
              </a:ext>
            </a:extLst>
          </p:cNvPr>
          <p:cNvSpPr txBox="1"/>
          <p:nvPr/>
        </p:nvSpPr>
        <p:spPr>
          <a:xfrm>
            <a:off x="2260998" y="3366288"/>
            <a:ext cx="1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A8C9E-C0C1-4078-99DA-9E0BAAF9BDC0}"/>
              </a:ext>
            </a:extLst>
          </p:cNvPr>
          <p:cNvSpPr txBox="1"/>
          <p:nvPr/>
        </p:nvSpPr>
        <p:spPr>
          <a:xfrm>
            <a:off x="6095999" y="3366288"/>
            <a:ext cx="1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38A42-80E0-4BE7-AD4B-C4301421934F}"/>
              </a:ext>
            </a:extLst>
          </p:cNvPr>
          <p:cNvSpPr txBox="1"/>
          <p:nvPr/>
        </p:nvSpPr>
        <p:spPr>
          <a:xfrm>
            <a:off x="10232263" y="1529516"/>
            <a:ext cx="175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Bot Application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E6E71E-A852-4DF8-B73B-DD24A5FFD64C}"/>
              </a:ext>
            </a:extLst>
          </p:cNvPr>
          <p:cNvSpPr txBox="1"/>
          <p:nvPr/>
        </p:nvSpPr>
        <p:spPr>
          <a:xfrm>
            <a:off x="10354229" y="4973702"/>
            <a:ext cx="151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support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438781-29A2-4220-A2D2-13C694417467}"/>
              </a:ext>
            </a:extLst>
          </p:cNvPr>
          <p:cNvSpPr txBox="1"/>
          <p:nvPr/>
        </p:nvSpPr>
        <p:spPr>
          <a:xfrm>
            <a:off x="-1" y="1404550"/>
            <a:ext cx="609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“Business as usual”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21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1365250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Pricing – as of 21/07/18</a:t>
            </a:r>
            <a:endParaRPr lang="en-US" sz="5399" dirty="0">
              <a:ea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30301E-ADEE-4DF2-8998-FDB70ADF2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4759"/>
              </p:ext>
            </p:extLst>
          </p:nvPr>
        </p:nvGraphicFramePr>
        <p:xfrm>
          <a:off x="969709" y="1890117"/>
          <a:ext cx="9741833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728680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4615555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  <a:gridCol w="3397598">
                  <a:extLst>
                    <a:ext uri="{9D8B030D-6E8A-4147-A177-3AD203B41FA5}">
                      <a16:colId xmlns:a16="http://schemas.microsoft.com/office/drawing/2014/main" val="253660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Premium Channels (direct line/webchat)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Standard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£0.373 per 1,000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S1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messages free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E0CACB-8572-4501-B1E6-6E3A79FC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17364"/>
              </p:ext>
            </p:extLst>
          </p:nvPr>
        </p:nvGraphicFramePr>
        <p:xfrm>
          <a:off x="969708" y="5049287"/>
          <a:ext cx="9741834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774978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6966856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Text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free transactions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LUIS API—Text Requests</a:t>
                      </a:r>
                      <a:endParaRPr lang="en-GB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£1.118 per 1,000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7CCDC7-C4D5-4A2D-AE70-3374EB7E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73505"/>
              </p:ext>
            </p:extLst>
          </p:nvPr>
        </p:nvGraphicFramePr>
        <p:xfrm>
          <a:off x="969711" y="3442576"/>
          <a:ext cx="9741831" cy="1112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3755">
                  <a:extLst>
                    <a:ext uri="{9D8B030D-6E8A-4147-A177-3AD203B41FA5}">
                      <a16:colId xmlns:a16="http://schemas.microsoft.com/office/drawing/2014/main" val="3631520586"/>
                    </a:ext>
                  </a:extLst>
                </a:gridCol>
                <a:gridCol w="5005754">
                  <a:extLst>
                    <a:ext uri="{9D8B030D-6E8A-4147-A177-3AD203B41FA5}">
                      <a16:colId xmlns:a16="http://schemas.microsoft.com/office/drawing/2014/main" val="4108851604"/>
                    </a:ext>
                  </a:extLst>
                </a:gridCol>
                <a:gridCol w="2932322">
                  <a:extLst>
                    <a:ext uri="{9D8B030D-6E8A-4147-A177-3AD203B41FA5}">
                      <a16:colId xmlns:a16="http://schemas.microsoft.com/office/drawing/2014/main" val="2089930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99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 free managed documents; up to 1 MB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89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STANDARD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£7.454/month unlimited managed documents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56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4066</TotalTime>
  <Words>3483</Words>
  <Application>Microsoft Office PowerPoint</Application>
  <PresentationFormat>Widescreen</PresentationFormat>
  <Paragraphs>762</Paragraphs>
  <Slides>79</Slides>
  <Notes>60</Notes>
  <HiddenSlides>1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98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Times New Roman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James Mann</cp:lastModifiedBy>
  <cp:revision>157</cp:revision>
  <dcterms:created xsi:type="dcterms:W3CDTF">2017-03-30T10:14:41Z</dcterms:created>
  <dcterms:modified xsi:type="dcterms:W3CDTF">2018-07-24T22:57:36Z</dcterms:modified>
</cp:coreProperties>
</file>